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39"/>
  </p:notesMasterIdLst>
  <p:handoutMasterIdLst>
    <p:handoutMasterId r:id="rId40"/>
  </p:handoutMasterIdLst>
  <p:sldIdLst>
    <p:sldId id="256" r:id="rId4"/>
    <p:sldId id="258" r:id="rId5"/>
    <p:sldId id="260" r:id="rId6"/>
    <p:sldId id="298" r:id="rId7"/>
    <p:sldId id="263" r:id="rId8"/>
    <p:sldId id="264" r:id="rId9"/>
    <p:sldId id="269" r:id="rId10"/>
    <p:sldId id="270" r:id="rId11"/>
    <p:sldId id="266" r:id="rId12"/>
    <p:sldId id="267" r:id="rId13"/>
    <p:sldId id="268" r:id="rId14"/>
    <p:sldId id="265" r:id="rId15"/>
    <p:sldId id="261" r:id="rId16"/>
    <p:sldId id="272" r:id="rId17"/>
    <p:sldId id="290" r:id="rId18"/>
    <p:sldId id="292" r:id="rId19"/>
    <p:sldId id="297" r:id="rId20"/>
    <p:sldId id="294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I-C" initials="M" lastIdx="2" clrIdx="1">
    <p:extLst>
      <p:ext uri="{19B8F6BF-5375-455C-9EA6-DF929625EA0E}">
        <p15:presenceInfo xmlns:p15="http://schemas.microsoft.com/office/powerpoint/2012/main" userId="MSI-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6C9DDB"/>
    <a:srgbClr val="5C738E"/>
    <a:srgbClr val="9AA8B9"/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6" autoAdjust="0"/>
    <p:restoredTop sz="82849" autoAdjust="0"/>
  </p:normalViewPr>
  <p:slideViewPr>
    <p:cSldViewPr snapToGrid="0">
      <p:cViewPr varScale="1">
        <p:scale>
          <a:sx n="115" d="100"/>
          <a:sy n="115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5T23:59:31.064" idx="2">
    <p:pos x="10" y="10"/>
    <p:text>2016년 분권화된 블록체인 기술을 도입한 벤처 캐피털 다오(The Dao)는 코드 문제로 6,000달러가량의 디지털 화폐 이더를 도둑맞았다.
같은 해 홍콩 기반 암호화 화폐 거래소인 비트피넥스(Bitfinex) 역시 6,800만 달러에 달하는 12만 비트코인을 도둑맞았다. 조사 결과에 따르면, 비트피넥스의 비트코인 월렛 업체인 비트고(BitGo)가 지닌 소프트웨어상의 취약성으로 인해 생긴 문제였다
원문보기: 
http://www.itworld.co.kr/news/107168#csidxbcbbf560ee571f199cb73e95bb13a9d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5T23:59:31.064" idx="2">
    <p:pos x="10" y="10"/>
    <p:text>2016년 분권화된 블록체인 기술을 도입한 벤처 캐피털 다오(The Dao)는 코드 문제로 6,000달러가량의 디지털 화폐 이더를 도둑맞았다.
같은 해 홍콩 기반 암호화 화폐 거래소인 비트피넥스(Bitfinex) 역시 6,800만 달러에 달하는 12만 비트코인을 도둑맞았다. 조사 결과에 따르면, 비트피넥스의 비트코인 월렛 업체인 비트고(BitGo)가 지닌 소프트웨어상의 취약성으로 인해 생긴 문제였다
원문보기: 
http://www.itworld.co.kr/news/107168#csidxbcbbf560ee571f199cb73e95bb13a9d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0D54D-953D-4E42-A153-F4F4DD1A2AB4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C87A7-D9FF-4B1D-B8D3-7960DA8AA5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813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5C5F6-17A2-4EAD-8C1B-BE54471AD0F7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36AFF-57B7-4B69-9601-94FB1B1AA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54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ADE060-8D5B-42FE-9B1C-3FBD6C04490B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84927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77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289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6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91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685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654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86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66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04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ADE060-8D5B-42FE-9B1C-3FBD6C04490B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869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8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1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46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40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1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04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36AFF-57B7-4B69-9601-94FB1B1AAA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7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37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89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9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C5A99996-9241-4331-9EFA-3650EAD4B1DD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1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6D3DCF5-F9D3-45F4-8475-29C90971805A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905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6D79E76F-C764-411F-A66B-4E7397422B61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08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ADA1B110-E17C-4FF8-A2C3-45C23C6EF157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6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67FD87B-C54E-4A75-84F6-D5700E08C445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408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70299EDA-631E-453E-9F01-916F56101DB4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23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A5275104-5503-4E9D-9724-342527A8765C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83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EDA8F57F-7E55-48A1-A4BB-C8A84A2F14AA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9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143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B6162C31-C7D7-4C21-A65C-066B623B6CF3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38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9018E908-B358-4E34-A7B6-3847AF1DBB3F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227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0A39CED8-0A0C-4B40-B543-8B5B29758752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51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68" y="1501280"/>
            <a:ext cx="10972800" cy="1143000"/>
          </a:xfrm>
        </p:spPr>
        <p:txBody>
          <a:bodyPr/>
          <a:lstStyle>
            <a:lvl1pPr>
              <a:defRPr sz="3600" b="1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708855B-E1A5-4423-A67A-B53384625341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37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523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1814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1763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763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80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29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0693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565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00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24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7520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58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2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28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4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3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4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1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9D2E9-37E1-4BF5-8669-D98C71783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0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latinLnBrk="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76FBEA5F-5031-4DBB-97AC-41DA5B7DD0D1}" type="slidenum">
              <a:rPr lang="en-GB" altLang="en-US" smtClean="0"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3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44706-2BEC-4351-84C0-532B6656F63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2018-04-18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0C9A-19CF-451F-931E-AF76059AEA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03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2"/>
          <p:cNvSpPr>
            <a:spLocks noGrp="1" noChangeArrowheads="1"/>
          </p:cNvSpPr>
          <p:nvPr>
            <p:ph type="title"/>
          </p:nvPr>
        </p:nvSpPr>
        <p:spPr>
          <a:xfrm>
            <a:off x="-710714" y="2294731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블록체인</a:t>
            </a:r>
            <a:endParaRPr lang="en-GB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7247913" y="4785214"/>
            <a:ext cx="4283075" cy="5524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buNone/>
            </a:pPr>
            <a:r>
              <a:rPr lang="en-US" altLang="en-US" sz="2800" b="1" dirty="0" smtClean="0"/>
              <a:t>2014136106</a:t>
            </a:r>
            <a:r>
              <a:rPr lang="en-US" altLang="en-US" b="1" dirty="0" smtClean="0"/>
              <a:t>   </a:t>
            </a:r>
            <a:r>
              <a:rPr lang="ko-KR" altLang="en-US" sz="2800" b="1" dirty="0" smtClean="0"/>
              <a:t>임 찬 규</a:t>
            </a:r>
            <a:endParaRPr lang="en-US" altLang="en-US" b="1" dirty="0" smtClean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7247913" y="5337664"/>
            <a:ext cx="4283075" cy="5524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buNone/>
            </a:pPr>
            <a:r>
              <a:rPr lang="en-US" altLang="en-US" sz="2800" b="1" dirty="0" smtClean="0"/>
              <a:t>2016136122</a:t>
            </a:r>
            <a:r>
              <a:rPr lang="en-US" altLang="en-US" b="1" dirty="0" smtClean="0"/>
              <a:t>   </a:t>
            </a:r>
            <a:r>
              <a:rPr lang="ko-KR" altLang="en-US" sz="2800" b="1" dirty="0" smtClean="0"/>
              <a:t>정 현 석</a:t>
            </a:r>
            <a:endParaRPr lang="en-US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7334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개념</a:t>
              </a:r>
              <a:endParaRPr lang="ko-KR" altLang="en-US" sz="2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┃블록체인이란</a:t>
              </a:r>
              <a:r>
                <a:rPr lang="en-US" altLang="ko-KR" sz="1400" dirty="0" smtClean="0"/>
                <a:t>?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30302"/>
            <a:ext cx="7620000" cy="3419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0" y="2028089"/>
            <a:ext cx="762000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Byzantine General Problem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15" y="4255311"/>
            <a:ext cx="6181636" cy="19696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460154" y="229061"/>
            <a:ext cx="339969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 b="1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Game Theory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1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개념</a:t>
              </a:r>
              <a:endParaRPr lang="ko-KR" altLang="en-US" sz="2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┃블록체인이란</a:t>
              </a:r>
              <a:r>
                <a:rPr lang="en-US" altLang="ko-KR" sz="1400" dirty="0" smtClean="0"/>
                <a:t>?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7" y="2897705"/>
            <a:ext cx="4493330" cy="21980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7989277" y="288053"/>
            <a:ext cx="4341446" cy="107721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 b="1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Cryptography Science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84" y="2540614"/>
            <a:ext cx="5532217" cy="27661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1532" y="5306722"/>
            <a:ext cx="2543908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z="2000" b="0" dirty="0">
                <a:solidFill>
                  <a:srgbClr val="FFC000"/>
                </a:solidFill>
              </a:rPr>
              <a:t>Hash</a:t>
            </a:r>
            <a:endParaRPr lang="ko-KR" altLang="en-US" sz="2000" b="0" dirty="0">
              <a:solidFill>
                <a:srgbClr val="FFC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049938" y="5306722"/>
            <a:ext cx="2543908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z="2000" b="0" dirty="0" smtClean="0">
                <a:solidFill>
                  <a:srgbClr val="00B050"/>
                </a:solidFill>
              </a:rPr>
              <a:t>Key</a:t>
            </a:r>
            <a:endParaRPr lang="ko-KR" altLang="en-US" sz="2000" b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88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개념</a:t>
              </a:r>
              <a:endParaRPr lang="ko-KR" altLang="en-US" sz="2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┃블록체인이란</a:t>
              </a:r>
              <a:r>
                <a:rPr lang="en-US" altLang="ko-KR" sz="1400" dirty="0" smtClean="0"/>
                <a:t>?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16" y="1234099"/>
            <a:ext cx="7684169" cy="47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작동원리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</a:t>
              </a:r>
              <a:r>
                <a:rPr lang="en-US" altLang="ko-KR" sz="1400" dirty="0" smtClean="0"/>
                <a:t>P2P Network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813915" y="1112160"/>
            <a:ext cx="8564170" cy="4601153"/>
            <a:chOff x="1813915" y="1112160"/>
            <a:chExt cx="8564170" cy="460115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915" y="1569360"/>
              <a:ext cx="8564170" cy="4143953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4648" y="1112160"/>
              <a:ext cx="908304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976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작동원리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</a:t>
              </a:r>
              <a:r>
                <a:rPr lang="en-US" altLang="ko-KR" sz="1400" dirty="0" smtClean="0"/>
                <a:t>P2P Network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1423" y="1289758"/>
            <a:ext cx="7517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①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블록체인을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구성하는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P2P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네트워크에서 노드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 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거래 데이터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트랜잭션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전파한다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1423" y="2386389"/>
            <a:ext cx="8939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② 전달된 트랜잭션은 네트워크에 참가한 모든 노드로 전달된다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91422" y="3113688"/>
            <a:ext cx="8939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③ 트랜잭션을 받은 모든 노드가 채굴 작업을 실시하여 조건에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맞는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해시값을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먼저 찾은 노드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 새로운 블록을 추가한다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91422" y="4210320"/>
            <a:ext cx="9950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④ 새로운 블록을 추가한 노드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는 블록을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P2P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네트워크에 전파합니다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91422" y="4937620"/>
            <a:ext cx="9950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⑤ 각 노드는 블록을 검증하고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올바르다면 해당 블록을 자신의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블록체인에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동기화합니다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39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작동원리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</a:t>
              </a:r>
              <a:r>
                <a:rPr lang="en-US" altLang="ko-KR" sz="1400" dirty="0" smtClean="0"/>
                <a:t>Hash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1559824"/>
            <a:ext cx="6419850" cy="26955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54132" y="4229385"/>
            <a:ext cx="402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나눈 나머지 →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MOD7(X)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86075" y="1745775"/>
            <a:ext cx="1562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X=19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15338" y="1745775"/>
            <a:ext cx="397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Y=19%7=5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96825" y="4229385"/>
            <a:ext cx="402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나눴을 경우 나머지가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 수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→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Inverse-MOD7(5)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70743" y="5138980"/>
            <a:ext cx="3069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X=5,12,19 …</a:t>
            </a:r>
          </a:p>
          <a:p>
            <a:pPr algn="ctr"/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값이 무수히 많음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67450" y="3342285"/>
            <a:ext cx="161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해시값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0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33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작동원리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</a:t>
              </a:r>
              <a:r>
                <a:rPr lang="en-US" altLang="ko-KR" sz="1400" dirty="0" smtClean="0"/>
                <a:t>Hash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928" y="1080211"/>
            <a:ext cx="5184145" cy="50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2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작동원리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┃작동원리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0" r="38402"/>
          <a:stretch/>
        </p:blipFill>
        <p:spPr>
          <a:xfrm>
            <a:off x="4995706" y="926322"/>
            <a:ext cx="2200589" cy="536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작동원리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┃작동원리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06" y="1188543"/>
            <a:ext cx="8911389" cy="20945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05" y="3944917"/>
            <a:ext cx="8911389" cy="2094556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3481138" y="3129638"/>
            <a:ext cx="1010653" cy="1047278"/>
            <a:chOff x="3481138" y="3354226"/>
            <a:chExt cx="1010653" cy="1047278"/>
          </a:xfrm>
        </p:grpSpPr>
        <p:cxnSp>
          <p:nvCxnSpPr>
            <p:cNvPr id="18" name="직선 화살표 연결선 17"/>
            <p:cNvCxnSpPr/>
            <p:nvPr/>
          </p:nvCxnSpPr>
          <p:spPr>
            <a:xfrm>
              <a:off x="3994485" y="3354226"/>
              <a:ext cx="0" cy="104727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81138" y="3523729"/>
              <a:ext cx="1010653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</a:t>
              </a:r>
              <a:endPara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변조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09471" y="5492061"/>
            <a:ext cx="101065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#1’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5213683" y="5807244"/>
            <a:ext cx="5085347" cy="232229"/>
          </a:xfrm>
          <a:custGeom>
            <a:avLst/>
            <a:gdLst>
              <a:gd name="connsiteX0" fmla="*/ 0 w 6737684"/>
              <a:gd name="connsiteY0" fmla="*/ 0 h 401053"/>
              <a:gd name="connsiteX1" fmla="*/ 160421 w 6737684"/>
              <a:gd name="connsiteY1" fmla="*/ 368968 h 401053"/>
              <a:gd name="connsiteX2" fmla="*/ 6609348 w 6737684"/>
              <a:gd name="connsiteY2" fmla="*/ 401053 h 401053"/>
              <a:gd name="connsiteX3" fmla="*/ 6737684 w 6737684"/>
              <a:gd name="connsiteY3" fmla="*/ 16042 h 401053"/>
              <a:gd name="connsiteX4" fmla="*/ 6737684 w 6737684"/>
              <a:gd name="connsiteY4" fmla="*/ 16042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7684" h="401053">
                <a:moveTo>
                  <a:pt x="0" y="0"/>
                </a:moveTo>
                <a:lnTo>
                  <a:pt x="160421" y="368968"/>
                </a:lnTo>
                <a:lnTo>
                  <a:pt x="6609348" y="401053"/>
                </a:lnTo>
                <a:lnTo>
                  <a:pt x="6737684" y="16042"/>
                </a:lnTo>
                <a:lnTo>
                  <a:pt x="6737684" y="1604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898106" y="6051553"/>
            <a:ext cx="173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해시값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재계산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81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altLang="ko-KR" sz="1000" dirty="0" smtClean="0"/>
          </a:p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보안성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거래 속도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경제성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투명성</a:t>
            </a:r>
            <a:endParaRPr lang="en-US" altLang="ko-KR" dirty="0" smtClean="0"/>
          </a:p>
          <a:p>
            <a:pPr lvl="1"/>
            <a:endParaRPr lang="en-US" altLang="ko-KR" sz="1200" dirty="0" smtClean="0"/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/>
              <a:t>정보 갱신의 효율성이 </a:t>
            </a:r>
            <a:r>
              <a:rPr lang="ko-KR" altLang="en-US" dirty="0" smtClean="0"/>
              <a:t>떨어짐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미숙한 </a:t>
            </a:r>
            <a:r>
              <a:rPr lang="ko-KR" altLang="en-US" dirty="0"/>
              <a:t>기술과 </a:t>
            </a:r>
            <a:r>
              <a:rPr lang="ko-KR" altLang="en-US" dirty="0" smtClean="0"/>
              <a:t>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저장에 적합하지 않은 경우도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안전하지 </a:t>
            </a:r>
            <a:r>
              <a:rPr lang="ko-KR" altLang="en-US" dirty="0"/>
              <a:t>않을 수도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9" name="TextBox 8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장단점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8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465453" y="4125010"/>
            <a:ext cx="4876800" cy="923330"/>
            <a:chOff x="6465453" y="4140916"/>
            <a:chExt cx="4876800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6465453" y="4140916"/>
              <a:ext cx="868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lang="ko-KR" altLang="en-US" sz="5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33671" y="4297298"/>
              <a:ext cx="4008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취약성</a:t>
              </a:r>
              <a:endParaRPr lang="ko-KR" altLang="en-US" sz="2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465453" y="5016242"/>
            <a:ext cx="4876800" cy="923330"/>
            <a:chOff x="6465453" y="5016242"/>
            <a:chExt cx="4876800" cy="923330"/>
          </a:xfrm>
        </p:grpSpPr>
        <p:sp>
          <p:nvSpPr>
            <p:cNvPr id="18" name="TextBox 17"/>
            <p:cNvSpPr txBox="1"/>
            <p:nvPr/>
          </p:nvSpPr>
          <p:spPr>
            <a:xfrm>
              <a:off x="6465453" y="5016242"/>
              <a:ext cx="868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lang="ko-KR" altLang="en-US" sz="5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33671" y="5173710"/>
              <a:ext cx="4008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0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2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응용분야</a:t>
              </a:r>
              <a:endParaRPr lang="ko-KR" altLang="en-US" sz="2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13349" y="2967745"/>
            <a:ext cx="2524543" cy="707886"/>
            <a:chOff x="1676403" y="2721114"/>
            <a:chExt cx="2378361" cy="707886"/>
          </a:xfrm>
        </p:grpSpPr>
        <p:sp>
          <p:nvSpPr>
            <p:cNvPr id="4" name="TextBox 3"/>
            <p:cNvSpPr txBox="1"/>
            <p:nvPr/>
          </p:nvSpPr>
          <p:spPr>
            <a:xfrm>
              <a:off x="1676403" y="2721114"/>
              <a:ext cx="2369125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pc="-150" dirty="0" smtClean="0">
                  <a:solidFill>
                    <a:schemeClr val="bg1"/>
                  </a:solidFill>
                  <a:latin typeface="+mj-lt"/>
                  <a:ea typeface="HY견고딕" panose="02030600000101010101" pitchFamily="18" charset="-127"/>
                  <a:cs typeface="Calibri" panose="020F0502020204030204" pitchFamily="34" charset="0"/>
                </a:rPr>
                <a:t>Contents</a:t>
              </a:r>
              <a:endParaRPr lang="ko-KR" altLang="en-US" sz="4000" spc="-150" dirty="0">
                <a:solidFill>
                  <a:schemeClr val="bg1"/>
                </a:solidFill>
                <a:latin typeface="+mj-lt"/>
                <a:ea typeface="HY견고딕" panose="02030600000101010101" pitchFamily="18" charset="-127"/>
                <a:cs typeface="Calibri" panose="020F0502020204030204" pitchFamily="34" charset="0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90255" y="2721114"/>
              <a:ext cx="236450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676403" y="3429000"/>
              <a:ext cx="236450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708855B-E1A5-4423-A67A-B53384625341}" type="slidenum">
              <a:rPr lang="en-GB" altLang="en-US" sz="1300" smtClean="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65453" y="829145"/>
            <a:ext cx="4876800" cy="1095793"/>
            <a:chOff x="6465453" y="829145"/>
            <a:chExt cx="4876800" cy="1095793"/>
          </a:xfrm>
        </p:grpSpPr>
        <p:sp>
          <p:nvSpPr>
            <p:cNvPr id="14" name="TextBox 13"/>
            <p:cNvSpPr txBox="1"/>
            <p:nvPr/>
          </p:nvSpPr>
          <p:spPr>
            <a:xfrm>
              <a:off x="6465453" y="829145"/>
              <a:ext cx="868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5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33671" y="982269"/>
              <a:ext cx="4008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개념</a:t>
              </a:r>
              <a:endParaRPr lang="ko-KR" altLang="en-US" sz="2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97621" y="1389186"/>
              <a:ext cx="18908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200" dirty="0" smtClean="0"/>
                <a:t>┃</a:t>
              </a:r>
              <a:r>
                <a:rPr lang="ko-KR" altLang="en-US" sz="1200" dirty="0" err="1" smtClean="0"/>
                <a:t>블록체인의</a:t>
              </a:r>
              <a:r>
                <a:rPr lang="ko-KR" altLang="en-US" sz="1200" dirty="0" smtClean="0"/>
                <a:t> 역사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97619" y="1647939"/>
              <a:ext cx="2400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200" dirty="0" smtClean="0"/>
                <a:t>┃블록체인이란</a:t>
              </a:r>
              <a:r>
                <a:rPr lang="en-US" altLang="ko-KR" sz="1200" dirty="0" smtClean="0"/>
                <a:t>?</a:t>
              </a:r>
              <a:endParaRPr lang="ko-KR" altLang="en-US" sz="1200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465453" y="1892841"/>
            <a:ext cx="4876800" cy="1373034"/>
            <a:chOff x="6465453" y="2161668"/>
            <a:chExt cx="4876800" cy="1373034"/>
          </a:xfrm>
        </p:grpSpPr>
        <p:sp>
          <p:nvSpPr>
            <p:cNvPr id="15" name="TextBox 14"/>
            <p:cNvSpPr txBox="1"/>
            <p:nvPr/>
          </p:nvSpPr>
          <p:spPr>
            <a:xfrm>
              <a:off x="6465453" y="2161668"/>
              <a:ext cx="868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5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3671" y="2315878"/>
              <a:ext cx="4008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작동원리</a:t>
              </a:r>
              <a:endParaRPr lang="ko-KR" altLang="en-US" sz="2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96285" y="2703229"/>
              <a:ext cx="2400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200" dirty="0" smtClean="0"/>
                <a:t>┃</a:t>
              </a:r>
              <a:r>
                <a:rPr lang="en-US" altLang="ko-KR" sz="1200" dirty="0" smtClean="0"/>
                <a:t>P2P Network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96285" y="2980466"/>
              <a:ext cx="2400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200" dirty="0" smtClean="0"/>
                <a:t>┃</a:t>
              </a:r>
              <a:r>
                <a:rPr lang="en-US" altLang="ko-KR" sz="1200" dirty="0" smtClean="0"/>
                <a:t>Hash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96285" y="3257703"/>
              <a:ext cx="2400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200" dirty="0" smtClean="0"/>
                <a:t>┃작동원리</a:t>
              </a:r>
              <a:endParaRPr lang="ko-KR" altLang="en-US" sz="12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465453" y="3233778"/>
            <a:ext cx="4876800" cy="923330"/>
            <a:chOff x="6465453" y="829145"/>
            <a:chExt cx="4876800" cy="923330"/>
          </a:xfrm>
        </p:grpSpPr>
        <p:sp>
          <p:nvSpPr>
            <p:cNvPr id="34" name="TextBox 33"/>
            <p:cNvSpPr txBox="1"/>
            <p:nvPr/>
          </p:nvSpPr>
          <p:spPr>
            <a:xfrm>
              <a:off x="6465453" y="829145"/>
              <a:ext cx="868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5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33671" y="982269"/>
              <a:ext cx="4008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장단점</a:t>
              </a:r>
              <a:endParaRPr lang="ko-KR" altLang="en-US" sz="2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3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54931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장점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ko-KR" altLang="en-US" dirty="0" err="1" smtClean="0"/>
              <a:t>보안성</a:t>
            </a:r>
            <a:endParaRPr lang="en-US" altLang="ko-KR" dirty="0"/>
          </a:p>
          <a:p>
            <a:pPr lvl="1"/>
            <a:r>
              <a:rPr lang="ko-KR" altLang="en-US" dirty="0" smtClean="0"/>
              <a:t>암호화된 데이터와 키 값으로 거래됨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거래 속도</a:t>
            </a:r>
            <a:endParaRPr lang="en-US" altLang="ko-KR" dirty="0"/>
          </a:p>
          <a:p>
            <a:pPr lvl="1"/>
            <a:r>
              <a:rPr lang="ko-KR" altLang="en-US" dirty="0" smtClean="0"/>
              <a:t>실시간 거래 가능으로 인해 속도와 효율성 상승</a:t>
            </a:r>
            <a:endParaRPr lang="en-US" altLang="ko-KR" dirty="0" smtClean="0"/>
          </a:p>
          <a:p>
            <a:pPr lvl="1"/>
            <a:r>
              <a:rPr lang="ko-KR" altLang="en-US" dirty="0" err="1"/>
              <a:t>분산원장</a:t>
            </a:r>
            <a:r>
              <a:rPr lang="ko-KR" altLang="en-US" dirty="0"/>
              <a:t> 기술로 인해 오류 정정과 수정 시간 </a:t>
            </a:r>
            <a:r>
              <a:rPr lang="ko-KR" altLang="en-US" dirty="0" smtClean="0"/>
              <a:t>감소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13" name="TextBox 1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장단점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16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경제성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중앙 서버나 시스템을 관리할 비용이 필요 없음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투명성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실시간 거래 모니터링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장단점</a:t>
              </a:r>
            </a:p>
          </p:txBody>
        </p:sp>
      </p:grp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1054931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장점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8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4723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단점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9499"/>
            <a:ext cx="10515600" cy="4351338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정보 갱신의 효율성이 떨어짐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블록이 추가되려면 모든 블록의 암호화 확인 절차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체인 형태여서 블록 삽입이 직렬화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미숙한 기술과 소프트웨어</a:t>
            </a:r>
            <a:endParaRPr lang="en-US" altLang="ko-KR" dirty="0"/>
          </a:p>
          <a:p>
            <a:pPr lvl="1"/>
            <a:r>
              <a:rPr lang="ko-KR" altLang="en-US" dirty="0" smtClean="0"/>
              <a:t>기술의 초기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장단점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3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9499"/>
            <a:ext cx="10515600" cy="4351338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ko-KR" altLang="en-US" dirty="0"/>
              <a:t>저장에 적합하지 않은 경우도 존재</a:t>
            </a:r>
            <a:endParaRPr lang="en-US" altLang="ko-KR" dirty="0"/>
          </a:p>
          <a:p>
            <a:pPr lvl="1"/>
            <a:r>
              <a:rPr lang="ko-KR" altLang="en-US" dirty="0" smtClean="0"/>
              <a:t>이미지가 첨부되면 용량 급증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안전하지 않을 수도 있음</a:t>
            </a:r>
          </a:p>
          <a:p>
            <a:pPr lvl="1"/>
            <a:r>
              <a:rPr lang="ko-KR" altLang="en-US" dirty="0" smtClean="0"/>
              <a:t>소프트웨어의 취약함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9747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단점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장단점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1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34091"/>
            <a:ext cx="10515600" cy="1325563"/>
          </a:xfrm>
        </p:spPr>
        <p:txBody>
          <a:bodyPr/>
          <a:lstStyle/>
          <a:p>
            <a:r>
              <a:rPr lang="ko-KR" altLang="en-US" dirty="0" err="1" smtClean="0"/>
              <a:t>블록체인</a:t>
            </a:r>
            <a:r>
              <a:rPr lang="ko-KR" altLang="en-US" dirty="0" smtClean="0"/>
              <a:t> 네트워크에 대한 공격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1600" dirty="0" smtClean="0"/>
          </a:p>
          <a:p>
            <a:r>
              <a:rPr lang="ko-KR" altLang="en-US" dirty="0"/>
              <a:t>더블 </a:t>
            </a:r>
            <a:r>
              <a:rPr lang="ko-KR" altLang="en-US" dirty="0" err="1" smtClean="0"/>
              <a:t>스펜딩</a:t>
            </a:r>
            <a:endParaRPr lang="en-US" altLang="ko-KR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dirty="0" smtClean="0"/>
              <a:t>피니 어택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레이스 어택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51% </a:t>
            </a:r>
            <a:r>
              <a:rPr lang="ko-KR" altLang="en-US" dirty="0" smtClean="0"/>
              <a:t>어택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더블 </a:t>
            </a:r>
            <a:r>
              <a:rPr lang="ko-KR" altLang="en-US" dirty="0" err="1" smtClean="0"/>
              <a:t>스펜딩을</a:t>
            </a:r>
            <a:r>
              <a:rPr lang="ko-KR" altLang="en-US" dirty="0" smtClean="0"/>
              <a:t> 막는 법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noProof="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취약성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3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42638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더블 </a:t>
            </a:r>
            <a:r>
              <a:rPr lang="ko-KR" altLang="en-US" dirty="0" err="1" smtClean="0"/>
              <a:t>스펜딩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이중지불이란 뜻으로 동일한 </a:t>
            </a:r>
            <a:r>
              <a:rPr lang="ko-KR" altLang="en-US" dirty="0" err="1" smtClean="0"/>
              <a:t>암호화폐로</a:t>
            </a:r>
            <a:r>
              <a:rPr lang="ko-KR" altLang="en-US" dirty="0" smtClean="0"/>
              <a:t> 두 번 이상 지출하는 것을 의미한다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암호화폐에서 더블 </a:t>
            </a:r>
            <a:r>
              <a:rPr lang="ko-KR" altLang="en-US" dirty="0" err="1"/>
              <a:t>스펜딩은</a:t>
            </a:r>
            <a:r>
              <a:rPr lang="ko-KR" altLang="en-US" dirty="0"/>
              <a:t> </a:t>
            </a:r>
            <a:r>
              <a:rPr lang="ko-KR" altLang="en-US" dirty="0" err="1" smtClean="0"/>
              <a:t>블록체인의</a:t>
            </a:r>
            <a:r>
              <a:rPr lang="ko-KR" altLang="en-US" dirty="0" smtClean="0"/>
              <a:t> </a:t>
            </a:r>
            <a:r>
              <a:rPr lang="ko-KR" altLang="en-US" dirty="0"/>
              <a:t>특징을 이용한 악의적인 행위라고 보면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noProof="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취약성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98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34092"/>
            <a:ext cx="10515600" cy="1325563"/>
          </a:xfrm>
        </p:spPr>
        <p:txBody>
          <a:bodyPr/>
          <a:lstStyle/>
          <a:p>
            <a:r>
              <a:rPr lang="ko-KR" altLang="en-US" dirty="0"/>
              <a:t>피니 </a:t>
            </a:r>
            <a:r>
              <a:rPr lang="ko-KR" altLang="en-US" dirty="0" smtClean="0"/>
              <a:t>어택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마이너가 </a:t>
            </a:r>
            <a:r>
              <a:rPr lang="ko-KR" altLang="en-US" dirty="0"/>
              <a:t>공격자 지갑 주소</a:t>
            </a:r>
            <a:r>
              <a:rPr lang="en-US" altLang="ko-KR" dirty="0"/>
              <a:t>(A)</a:t>
            </a:r>
            <a:r>
              <a:rPr lang="ko-KR" altLang="en-US" dirty="0"/>
              <a:t>에서 또 다른 공격자 지갑 주소</a:t>
            </a:r>
            <a:r>
              <a:rPr lang="en-US" altLang="ko-KR" dirty="0"/>
              <a:t>(B)</a:t>
            </a:r>
            <a:r>
              <a:rPr lang="ko-KR" altLang="en-US" dirty="0"/>
              <a:t>로 보내는 트랜잭션을 포함한 신규 블록을 생성</a:t>
            </a:r>
            <a:r>
              <a:rPr lang="en-US" altLang="ko-KR" dirty="0"/>
              <a:t>(</a:t>
            </a:r>
            <a:r>
              <a:rPr lang="ko-KR" altLang="en-US" dirty="0"/>
              <a:t>채굴</a:t>
            </a:r>
            <a:r>
              <a:rPr lang="en-US" altLang="ko-KR" dirty="0"/>
              <a:t>)</a:t>
            </a:r>
            <a:r>
              <a:rPr lang="ko-KR" altLang="en-US" dirty="0"/>
              <a:t>하고 이를 </a:t>
            </a:r>
            <a:r>
              <a:rPr lang="en-US" altLang="ko-KR" dirty="0"/>
              <a:t>broadcast </a:t>
            </a:r>
            <a:r>
              <a:rPr lang="ko-KR" altLang="en-US" dirty="0"/>
              <a:t>하지 않고 있는다</a:t>
            </a:r>
            <a:r>
              <a:rPr lang="en-US" altLang="ko-KR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공격자의 </a:t>
            </a:r>
            <a:r>
              <a:rPr lang="ko-KR" altLang="en-US" dirty="0" err="1"/>
              <a:t>지갑주소</a:t>
            </a:r>
            <a:r>
              <a:rPr lang="en-US" altLang="ko-KR" dirty="0"/>
              <a:t>(A)</a:t>
            </a:r>
            <a:r>
              <a:rPr lang="ko-KR" altLang="en-US" dirty="0"/>
              <a:t>에서 피해자의 지갑 주소</a:t>
            </a:r>
            <a:r>
              <a:rPr lang="en-US" altLang="ko-KR" dirty="0"/>
              <a:t>(C)</a:t>
            </a:r>
            <a:r>
              <a:rPr lang="ko-KR" altLang="en-US" dirty="0"/>
              <a:t>로 지불하며</a:t>
            </a:r>
            <a:r>
              <a:rPr lang="en-US" altLang="ko-KR" dirty="0"/>
              <a:t>, </a:t>
            </a:r>
            <a:r>
              <a:rPr lang="ko-KR" altLang="en-US" dirty="0"/>
              <a:t>환전이나 물건을 구입하거나 서비스를 받고 떠난다</a:t>
            </a:r>
            <a:r>
              <a:rPr lang="en-US" altLang="ko-KR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6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마이너가 신규 블록을 </a:t>
            </a:r>
            <a:r>
              <a:rPr lang="en-US" altLang="ko-KR" dirty="0"/>
              <a:t>broadcast</a:t>
            </a:r>
            <a:r>
              <a:rPr lang="ko-KR" altLang="en-US" dirty="0"/>
              <a:t>하면 미확인 트랜잭션</a:t>
            </a:r>
            <a:r>
              <a:rPr lang="en-US" altLang="ko-KR" dirty="0"/>
              <a:t>(A→C)</a:t>
            </a:r>
            <a:r>
              <a:rPr lang="ko-KR" altLang="en-US" dirty="0"/>
              <a:t>을 무효화한다</a:t>
            </a:r>
            <a:r>
              <a:rPr lang="en-US" altLang="ko-KR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noProof="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취약성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19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34091"/>
            <a:ext cx="10515600" cy="1325563"/>
          </a:xfrm>
        </p:spPr>
        <p:txBody>
          <a:bodyPr/>
          <a:lstStyle/>
          <a:p>
            <a:r>
              <a:rPr lang="ko-KR" altLang="en-US" dirty="0"/>
              <a:t>레이스 </a:t>
            </a:r>
            <a:r>
              <a:rPr lang="ko-KR" altLang="en-US" dirty="0" smtClean="0"/>
              <a:t>어택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판매자</a:t>
            </a:r>
            <a:r>
              <a:rPr lang="en-US" altLang="ko-KR" dirty="0"/>
              <a:t>(</a:t>
            </a:r>
            <a:r>
              <a:rPr lang="ko-KR" altLang="en-US" dirty="0"/>
              <a:t>피해자</a:t>
            </a:r>
            <a:r>
              <a:rPr lang="en-US" altLang="ko-KR" dirty="0"/>
              <a:t>)</a:t>
            </a:r>
            <a:r>
              <a:rPr lang="ko-KR" altLang="en-US" dirty="0"/>
              <a:t>에게 물건을 </a:t>
            </a:r>
            <a:r>
              <a:rPr lang="ko-KR" altLang="en-US" dirty="0" smtClean="0"/>
              <a:t>구입할 때 </a:t>
            </a:r>
            <a:r>
              <a:rPr lang="ko-KR" altLang="en-US" dirty="0"/>
              <a:t>두가지 트랜잭션을 연이어 빠르게 보낸다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2400" dirty="0"/>
              <a:t>트랜잭션</a:t>
            </a:r>
            <a:r>
              <a:rPr lang="en-US" altLang="ko-KR" sz="2400" dirty="0"/>
              <a:t>1-</a:t>
            </a:r>
            <a:r>
              <a:rPr lang="ko-KR" altLang="en-US" sz="2400" dirty="0"/>
              <a:t>공격자 지갑 주소</a:t>
            </a:r>
            <a:r>
              <a:rPr lang="en-US" altLang="ko-KR" sz="2400" dirty="0"/>
              <a:t>(A)</a:t>
            </a:r>
            <a:r>
              <a:rPr lang="ko-KR" altLang="en-US" sz="2400" dirty="0"/>
              <a:t>에서 다른 공격자 지갑 주소</a:t>
            </a:r>
            <a:r>
              <a:rPr lang="en-US" altLang="ko-KR" sz="2400" dirty="0"/>
              <a:t>(B)</a:t>
            </a:r>
            <a:r>
              <a:rPr lang="ko-KR" altLang="en-US" sz="2400" dirty="0"/>
              <a:t>로 송금</a:t>
            </a:r>
            <a:br>
              <a:rPr lang="ko-KR" altLang="en-US" sz="2400" dirty="0"/>
            </a:br>
            <a:r>
              <a:rPr lang="ko-KR" altLang="en-US" sz="2400" dirty="0"/>
              <a:t>트랜잭션</a:t>
            </a:r>
            <a:r>
              <a:rPr lang="en-US" altLang="ko-KR" sz="2400" dirty="0"/>
              <a:t>2-</a:t>
            </a:r>
            <a:r>
              <a:rPr lang="ko-KR" altLang="en-US" sz="2400" dirty="0"/>
              <a:t>공격자 지갑 주소</a:t>
            </a:r>
            <a:r>
              <a:rPr lang="en-US" altLang="ko-KR" sz="2400" dirty="0"/>
              <a:t>(A)</a:t>
            </a:r>
            <a:r>
              <a:rPr lang="ko-KR" altLang="en-US" sz="2400" dirty="0"/>
              <a:t>에서 판매자 지갑 주소</a:t>
            </a:r>
            <a:r>
              <a:rPr lang="en-US" altLang="ko-KR" sz="2400" dirty="0"/>
              <a:t>(C)</a:t>
            </a:r>
            <a:r>
              <a:rPr lang="ko-KR" altLang="en-US" sz="2400" dirty="0"/>
              <a:t>로 </a:t>
            </a:r>
            <a:r>
              <a:rPr lang="ko-KR" altLang="en-US" sz="2400" dirty="0" smtClean="0"/>
              <a:t>송금</a:t>
            </a:r>
            <a:endParaRPr lang="en-US" altLang="ko-KR" sz="2400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물건을 받고 자리를 떠난다</a:t>
            </a:r>
            <a:r>
              <a:rPr lang="en-US" altLang="ko-KR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다른 </a:t>
            </a:r>
            <a:r>
              <a:rPr lang="ko-KR" altLang="en-US" dirty="0" err="1"/>
              <a:t>노드들에게</a:t>
            </a:r>
            <a:r>
              <a:rPr lang="ko-KR" altLang="en-US" dirty="0"/>
              <a:t> 먼저 받아들여진 트랜잭션에 따라 </a:t>
            </a:r>
            <a:r>
              <a:rPr lang="en-US" altLang="ko-KR" dirty="0"/>
              <a:t>1/2</a:t>
            </a:r>
            <a:r>
              <a:rPr lang="ko-KR" altLang="en-US" dirty="0"/>
              <a:t>의 확률로 </a:t>
            </a:r>
            <a:r>
              <a:rPr lang="ko-KR" altLang="en-US" dirty="0" err="1"/>
              <a:t>판매자와의</a:t>
            </a:r>
            <a:r>
              <a:rPr lang="ko-KR" altLang="en-US" dirty="0"/>
              <a:t> 트랜잭션은 취소되고 </a:t>
            </a:r>
            <a:r>
              <a:rPr lang="ko-KR" altLang="en-US" dirty="0" err="1"/>
              <a:t>암호화폐는</a:t>
            </a:r>
            <a:r>
              <a:rPr lang="ko-KR" altLang="en-US" dirty="0"/>
              <a:t> 얻지 못한다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noProof="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취약성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795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95566"/>
            <a:ext cx="10515600" cy="1325563"/>
          </a:xfrm>
        </p:spPr>
        <p:txBody>
          <a:bodyPr/>
          <a:lstStyle/>
          <a:p>
            <a:r>
              <a:rPr lang="en-US" altLang="ko-KR" dirty="0"/>
              <a:t>51% </a:t>
            </a:r>
            <a:r>
              <a:rPr lang="ko-KR" altLang="en-US" dirty="0" smtClean="0"/>
              <a:t>어택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sz="2000" dirty="0" smtClean="0"/>
          </a:p>
          <a:p>
            <a:r>
              <a:rPr lang="ko-KR" altLang="en-US" dirty="0" err="1" smtClean="0"/>
              <a:t>블록체인에</a:t>
            </a:r>
            <a:r>
              <a:rPr lang="ko-KR" altLang="en-US" dirty="0" smtClean="0"/>
              <a:t> 참여하는 노드의 </a:t>
            </a:r>
            <a:r>
              <a:rPr lang="en-US" altLang="ko-KR" dirty="0" smtClean="0"/>
              <a:t>51%</a:t>
            </a:r>
            <a:r>
              <a:rPr lang="ko-KR" altLang="en-US" dirty="0" smtClean="0"/>
              <a:t>이상을 차지하여 동시에 </a:t>
            </a:r>
            <a:r>
              <a:rPr lang="ko-KR" altLang="en-US" dirty="0" err="1" smtClean="0"/>
              <a:t>블록체인</a:t>
            </a:r>
            <a:r>
              <a:rPr lang="ko-KR" altLang="en-US" dirty="0" smtClean="0"/>
              <a:t> 거래내역을 조작하는 행위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경제학적으로는 전혀 의미가 없음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noProof="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취약성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57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199313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더블 </a:t>
            </a:r>
            <a:r>
              <a:rPr lang="ko-KR" altLang="en-US" dirty="0" err="1" smtClean="0"/>
              <a:t>스탠딩을</a:t>
            </a:r>
            <a:r>
              <a:rPr lang="ko-KR" altLang="en-US" dirty="0" smtClean="0"/>
              <a:t> 막는 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sz="2000" dirty="0" smtClean="0"/>
          </a:p>
          <a:p>
            <a:r>
              <a:rPr lang="ko-KR" altLang="en-US" dirty="0" smtClean="0"/>
              <a:t>거래의 </a:t>
            </a:r>
            <a:r>
              <a:rPr lang="ko-KR" altLang="en-US" dirty="0" err="1" smtClean="0"/>
              <a:t>컨펌</a:t>
            </a:r>
            <a:r>
              <a:rPr lang="ko-KR" altLang="en-US" dirty="0" smtClean="0"/>
              <a:t> 수가 일정 수치를 </a:t>
            </a:r>
            <a:r>
              <a:rPr lang="ko-KR" altLang="en-US" dirty="0" err="1" smtClean="0"/>
              <a:t>넘어갔는지를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sz="2000" dirty="0" smtClean="0"/>
          </a:p>
          <a:p>
            <a:r>
              <a:rPr lang="ko-KR" altLang="en-US" dirty="0" smtClean="0"/>
              <a:t>입금액이 정상적인 거래라고 판단되기 전까지는 출금을 금지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noProof="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취약성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4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에스토니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9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금융분야</a:t>
            </a:r>
            <a:endParaRPr lang="en-US" altLang="ko-KR" dirty="0" smtClean="0"/>
          </a:p>
          <a:p>
            <a:pPr lvl="4"/>
            <a:endParaRPr lang="en-US" altLang="ko-KR" sz="1000" dirty="0"/>
          </a:p>
          <a:p>
            <a:r>
              <a:rPr lang="ko-KR" altLang="en-US" dirty="0" smtClean="0"/>
              <a:t>선거나 여론조사</a:t>
            </a:r>
            <a:endParaRPr lang="en-US" altLang="ko-KR" dirty="0" smtClean="0"/>
          </a:p>
          <a:p>
            <a:pPr lvl="4"/>
            <a:endParaRPr lang="en-US" altLang="ko-KR" sz="1000" dirty="0" smtClean="0"/>
          </a:p>
          <a:p>
            <a:r>
              <a:rPr lang="ko-KR" altLang="en-US" dirty="0" smtClean="0"/>
              <a:t>세금과 예산 관리</a:t>
            </a:r>
            <a:endParaRPr lang="en-US" altLang="ko-KR" dirty="0" smtClean="0"/>
          </a:p>
          <a:p>
            <a:pPr lvl="3"/>
            <a:endParaRPr lang="en-US" altLang="ko-KR" sz="1000" dirty="0" smtClean="0"/>
          </a:p>
          <a:p>
            <a:r>
              <a:rPr lang="ko-KR" altLang="en-US" dirty="0" err="1" smtClean="0"/>
              <a:t>공공데이터</a:t>
            </a:r>
            <a:r>
              <a:rPr lang="ko-KR" altLang="en-US" dirty="0" smtClean="0"/>
              <a:t> 보호</a:t>
            </a:r>
            <a:endParaRPr lang="en-US" altLang="ko-KR" dirty="0" smtClean="0"/>
          </a:p>
          <a:p>
            <a:pPr lvl="4"/>
            <a:endParaRPr lang="en-US" altLang="ko-KR" sz="1000" dirty="0" smtClean="0"/>
          </a:p>
          <a:p>
            <a:r>
              <a:rPr lang="ko-KR" altLang="en-US" dirty="0" smtClean="0"/>
              <a:t>물류와 유통 분야</a:t>
            </a:r>
            <a:endParaRPr lang="en-US" altLang="ko-KR" dirty="0" smtClean="0"/>
          </a:p>
          <a:p>
            <a:pPr lvl="4"/>
            <a:endParaRPr lang="en-US" altLang="ko-KR" sz="1000" dirty="0" smtClean="0"/>
          </a:p>
          <a:p>
            <a:r>
              <a:rPr lang="en-US" altLang="ko-KR" dirty="0" err="1" smtClean="0"/>
              <a:t>IoT</a:t>
            </a:r>
            <a:r>
              <a:rPr lang="ko-KR" altLang="en-US" dirty="0" smtClean="0"/>
              <a:t> 분야</a:t>
            </a:r>
            <a:endParaRPr lang="en-US" altLang="ko-KR" dirty="0" smtClean="0"/>
          </a:p>
          <a:p>
            <a:endParaRPr lang="en-US" altLang="ko-KR" sz="1000" dirty="0"/>
          </a:p>
          <a:p>
            <a:r>
              <a:rPr lang="ko-KR" altLang="en-US" dirty="0" smtClean="0"/>
              <a:t>콘텐츠 저작권 분야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응용분야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3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금융분야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전자화폐</a:t>
            </a:r>
            <a:endParaRPr lang="en-US" altLang="ko-KR" dirty="0"/>
          </a:p>
          <a:p>
            <a:pPr lvl="1"/>
            <a:r>
              <a:rPr lang="ko-KR" altLang="en-US" dirty="0" smtClean="0"/>
              <a:t>해외송금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장외거래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저장 및 보호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메시지 보호 및 전달</a:t>
            </a:r>
            <a:endParaRPr lang="en-US" altLang="ko-KR" dirty="0" smtClean="0"/>
          </a:p>
          <a:p>
            <a:pPr lvl="3"/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응용분야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70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선거나 </a:t>
            </a:r>
            <a:r>
              <a:rPr lang="ko-KR" altLang="en-US" dirty="0"/>
              <a:t>여론조사</a:t>
            </a:r>
            <a:endParaRPr lang="en-US" altLang="ko-KR" dirty="0"/>
          </a:p>
          <a:p>
            <a:pPr lvl="1"/>
            <a:r>
              <a:rPr lang="ko-KR" altLang="en-US" dirty="0"/>
              <a:t>조작을 할 수 없고 </a:t>
            </a:r>
            <a:r>
              <a:rPr lang="ko-KR" altLang="en-US" dirty="0" err="1"/>
              <a:t>보안성을</a:t>
            </a:r>
            <a:r>
              <a:rPr lang="ko-KR" altLang="en-US" dirty="0"/>
              <a:t> 강화한 시스템 구축 가능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r>
              <a:rPr lang="ko-KR" altLang="en-US" dirty="0" smtClean="0"/>
              <a:t>세금과 예산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예산 할당 내용부터 제출 내역을 실시간 공유 가능</a:t>
            </a:r>
            <a:endParaRPr lang="en-US" altLang="ko-KR" dirty="0"/>
          </a:p>
          <a:p>
            <a:pPr lvl="1"/>
            <a:r>
              <a:rPr lang="ko-KR" altLang="en-US" dirty="0" smtClean="0"/>
              <a:t>스마트 계약을 통한 행정 부담 감소 및 투명성 보장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응용분야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1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공공데이터</a:t>
            </a:r>
            <a:r>
              <a:rPr lang="ko-KR" altLang="en-US" dirty="0" smtClean="0"/>
              <a:t> 보호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이력에 대한 추적이 가능해 안전하며 투명성이 보장됨</a:t>
            </a:r>
            <a:endParaRPr lang="en-US" altLang="ko-KR" dirty="0" smtClean="0"/>
          </a:p>
          <a:p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ko-KR" altLang="en-US" dirty="0"/>
              <a:t>물류와 유통 분야</a:t>
            </a:r>
            <a:endParaRPr lang="en-US" altLang="ko-KR" dirty="0"/>
          </a:p>
          <a:p>
            <a:pPr lvl="1"/>
            <a:r>
              <a:rPr lang="ko-KR" altLang="en-US" dirty="0"/>
              <a:t>가시성을 올리고 비용과 시간을 효율적으로 </a:t>
            </a:r>
            <a:r>
              <a:rPr lang="ko-KR" altLang="en-US" dirty="0" smtClean="0"/>
              <a:t>관리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응용분야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05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분야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보안이 취약한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보안성</a:t>
            </a:r>
            <a:r>
              <a:rPr lang="ko-KR" altLang="en-US" dirty="0" smtClean="0"/>
              <a:t> 상승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콘텐츠 저작권 분야</a:t>
            </a:r>
            <a:endParaRPr lang="en-US" altLang="ko-KR" dirty="0"/>
          </a:p>
          <a:p>
            <a:pPr lvl="1"/>
            <a:r>
              <a:rPr lang="en-US" altLang="ko-KR" dirty="0" err="1" smtClean="0"/>
              <a:t>KodakOne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kern="0" dirty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kumimoji="0" lang="ko-KR" alt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5C738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kumimoji="0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C738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 응용분야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32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58716" y="1973179"/>
            <a:ext cx="707456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  <a:endParaRPr lang="ko-KR" altLang="en-US" sz="1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606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개념</a:t>
              </a:r>
              <a:endParaRPr lang="ko-KR" altLang="en-US" sz="2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18908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</a:t>
              </a:r>
              <a:r>
                <a:rPr lang="ko-KR" altLang="en-US" sz="1400" dirty="0" err="1" smtClean="0"/>
                <a:t>블록체인의</a:t>
              </a:r>
              <a:r>
                <a:rPr lang="ko-KR" altLang="en-US" sz="1400" dirty="0" smtClean="0"/>
                <a:t> 역사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1762919" y="1393577"/>
            <a:ext cx="8666163" cy="4878387"/>
            <a:chOff x="1485566" y="1393577"/>
            <a:chExt cx="8666163" cy="4878387"/>
          </a:xfrm>
        </p:grpSpPr>
        <p:sp>
          <p:nvSpPr>
            <p:cNvPr id="118" name="Rectangle 447"/>
            <p:cNvSpPr>
              <a:spLocks noChangeArrowheads="1"/>
            </p:cNvSpPr>
            <p:nvPr/>
          </p:nvSpPr>
          <p:spPr bwMode="auto">
            <a:xfrm rot="1800000">
              <a:off x="2239629" y="2220664"/>
              <a:ext cx="2160587" cy="1439863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9" name="Oval 448"/>
            <p:cNvSpPr>
              <a:spLocks noChangeArrowheads="1"/>
            </p:cNvSpPr>
            <p:nvPr/>
          </p:nvSpPr>
          <p:spPr bwMode="auto">
            <a:xfrm>
              <a:off x="1485566" y="1445964"/>
              <a:ext cx="1979613" cy="1979613"/>
            </a:xfrm>
            <a:prstGeom prst="ellipse">
              <a:avLst/>
            </a:prstGeom>
            <a:solidFill>
              <a:srgbClr val="000000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0" name="AutoShape 449"/>
            <p:cNvSpPr>
              <a:spLocks noChangeArrowheads="1"/>
            </p:cNvSpPr>
            <p:nvPr/>
          </p:nvSpPr>
          <p:spPr bwMode="auto">
            <a:xfrm>
              <a:off x="4030329" y="2600077"/>
              <a:ext cx="6121400" cy="2016125"/>
            </a:xfrm>
            <a:prstGeom prst="rightArrow">
              <a:avLst>
                <a:gd name="adj1" fmla="val 67083"/>
                <a:gd name="adj2" fmla="val 18976"/>
              </a:avLst>
            </a:prstGeom>
            <a:solidFill>
              <a:srgbClr val="000000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1" name="Oval 450"/>
            <p:cNvSpPr>
              <a:spLocks noChangeArrowheads="1"/>
            </p:cNvSpPr>
            <p:nvPr/>
          </p:nvSpPr>
          <p:spPr bwMode="auto">
            <a:xfrm>
              <a:off x="7776829" y="2617539"/>
              <a:ext cx="1979612" cy="1979613"/>
            </a:xfrm>
            <a:prstGeom prst="ellipse">
              <a:avLst/>
            </a:prstGeom>
            <a:solidFill>
              <a:srgbClr val="000000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" name="Oval 451"/>
            <p:cNvSpPr>
              <a:spLocks noChangeArrowheads="1"/>
            </p:cNvSpPr>
            <p:nvPr/>
          </p:nvSpPr>
          <p:spPr bwMode="auto">
            <a:xfrm>
              <a:off x="5724191" y="2617539"/>
              <a:ext cx="1979613" cy="1979613"/>
            </a:xfrm>
            <a:prstGeom prst="ellipse">
              <a:avLst/>
            </a:prstGeom>
            <a:solidFill>
              <a:srgbClr val="000000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3" name="Oval 452"/>
            <p:cNvSpPr>
              <a:spLocks noChangeArrowheads="1"/>
            </p:cNvSpPr>
            <p:nvPr/>
          </p:nvSpPr>
          <p:spPr bwMode="auto">
            <a:xfrm>
              <a:off x="3671554" y="2617539"/>
              <a:ext cx="1979612" cy="1979613"/>
            </a:xfrm>
            <a:prstGeom prst="ellipse">
              <a:avLst/>
            </a:prstGeom>
            <a:solidFill>
              <a:srgbClr val="000000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4" name="AutoShape 453"/>
            <p:cNvSpPr>
              <a:spLocks noChangeArrowheads="1"/>
            </p:cNvSpPr>
            <p:nvPr/>
          </p:nvSpPr>
          <p:spPr bwMode="auto">
            <a:xfrm>
              <a:off x="4030329" y="2527052"/>
              <a:ext cx="6121400" cy="2016125"/>
            </a:xfrm>
            <a:prstGeom prst="rightArrow">
              <a:avLst>
                <a:gd name="adj1" fmla="val 67083"/>
                <a:gd name="adj2" fmla="val 18976"/>
              </a:avLst>
            </a:prstGeom>
            <a:solidFill>
              <a:srgbClr val="60AE4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5" name="Rectangle 454"/>
            <p:cNvSpPr>
              <a:spLocks noChangeArrowheads="1"/>
            </p:cNvSpPr>
            <p:nvPr/>
          </p:nvSpPr>
          <p:spPr bwMode="auto">
            <a:xfrm rot="1800000">
              <a:off x="1845929" y="2050802"/>
              <a:ext cx="2627312" cy="1439862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BBE0E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6" name="Oval 455"/>
            <p:cNvSpPr>
              <a:spLocks noChangeArrowheads="1"/>
            </p:cNvSpPr>
            <p:nvPr/>
          </p:nvSpPr>
          <p:spPr bwMode="auto">
            <a:xfrm>
              <a:off x="7776829" y="2544514"/>
              <a:ext cx="1979612" cy="1979613"/>
            </a:xfrm>
            <a:prstGeom prst="ellipse">
              <a:avLst/>
            </a:prstGeom>
            <a:solidFill>
              <a:srgbClr val="60AE4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27" name="Group 456"/>
            <p:cNvGrpSpPr>
              <a:grpSpLocks/>
            </p:cNvGrpSpPr>
            <p:nvPr/>
          </p:nvGrpSpPr>
          <p:grpSpPr bwMode="auto">
            <a:xfrm>
              <a:off x="8046704" y="2814389"/>
              <a:ext cx="1439862" cy="1439863"/>
              <a:chOff x="2200" y="1298"/>
              <a:chExt cx="1230" cy="1232"/>
            </a:xfrm>
          </p:grpSpPr>
          <p:sp>
            <p:nvSpPr>
              <p:cNvPr id="128" name="Oval 457"/>
              <p:cNvSpPr>
                <a:spLocks noChangeArrowheads="1"/>
              </p:cNvSpPr>
              <p:nvPr/>
            </p:nvSpPr>
            <p:spPr bwMode="gray">
              <a:xfrm>
                <a:off x="2200" y="1298"/>
                <a:ext cx="1230" cy="123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29" name="Oval 458"/>
              <p:cNvSpPr>
                <a:spLocks noChangeArrowheads="1"/>
              </p:cNvSpPr>
              <p:nvPr/>
            </p:nvSpPr>
            <p:spPr bwMode="gray">
              <a:xfrm>
                <a:off x="2215" y="1305"/>
                <a:ext cx="1201" cy="120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0" name="Oval 459"/>
              <p:cNvSpPr>
                <a:spLocks noChangeArrowheads="1"/>
              </p:cNvSpPr>
              <p:nvPr/>
            </p:nvSpPr>
            <p:spPr bwMode="gray">
              <a:xfrm>
                <a:off x="2227" y="1316"/>
                <a:ext cx="1143" cy="112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1" name="Oval 460"/>
              <p:cNvSpPr>
                <a:spLocks noChangeArrowheads="1"/>
              </p:cNvSpPr>
              <p:nvPr/>
            </p:nvSpPr>
            <p:spPr bwMode="gray">
              <a:xfrm>
                <a:off x="2294" y="1348"/>
                <a:ext cx="1017" cy="91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32" name="Oval 461"/>
            <p:cNvSpPr>
              <a:spLocks noChangeArrowheads="1"/>
            </p:cNvSpPr>
            <p:nvPr/>
          </p:nvSpPr>
          <p:spPr bwMode="auto">
            <a:xfrm>
              <a:off x="5724191" y="2544514"/>
              <a:ext cx="1979613" cy="1979613"/>
            </a:xfrm>
            <a:prstGeom prst="ellipse">
              <a:avLst/>
            </a:prstGeom>
            <a:solidFill>
              <a:srgbClr val="60AE4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" name="Oval 462"/>
            <p:cNvSpPr>
              <a:spLocks noChangeArrowheads="1"/>
            </p:cNvSpPr>
            <p:nvPr/>
          </p:nvSpPr>
          <p:spPr bwMode="auto">
            <a:xfrm>
              <a:off x="3671554" y="2544514"/>
              <a:ext cx="1979612" cy="1979613"/>
            </a:xfrm>
            <a:prstGeom prst="ellipse">
              <a:avLst/>
            </a:prstGeom>
            <a:solidFill>
              <a:srgbClr val="60AE4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34" name="Group 463"/>
            <p:cNvGrpSpPr>
              <a:grpSpLocks/>
            </p:cNvGrpSpPr>
            <p:nvPr/>
          </p:nvGrpSpPr>
          <p:grpSpPr bwMode="auto">
            <a:xfrm>
              <a:off x="3941429" y="2814389"/>
              <a:ext cx="1439862" cy="1439863"/>
              <a:chOff x="2200" y="1298"/>
              <a:chExt cx="1230" cy="1232"/>
            </a:xfrm>
          </p:grpSpPr>
          <p:sp>
            <p:nvSpPr>
              <p:cNvPr id="135" name="Oval 464"/>
              <p:cNvSpPr>
                <a:spLocks noChangeArrowheads="1"/>
              </p:cNvSpPr>
              <p:nvPr/>
            </p:nvSpPr>
            <p:spPr bwMode="gray">
              <a:xfrm>
                <a:off x="2200" y="1298"/>
                <a:ext cx="1230" cy="123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6" name="Oval 465"/>
              <p:cNvSpPr>
                <a:spLocks noChangeArrowheads="1"/>
              </p:cNvSpPr>
              <p:nvPr/>
            </p:nvSpPr>
            <p:spPr bwMode="gray">
              <a:xfrm>
                <a:off x="2215" y="1305"/>
                <a:ext cx="1201" cy="120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7" name="Oval 466"/>
              <p:cNvSpPr>
                <a:spLocks noChangeArrowheads="1"/>
              </p:cNvSpPr>
              <p:nvPr/>
            </p:nvSpPr>
            <p:spPr bwMode="gray">
              <a:xfrm>
                <a:off x="2227" y="1316"/>
                <a:ext cx="1143" cy="112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8" name="Oval 467"/>
              <p:cNvSpPr>
                <a:spLocks noChangeArrowheads="1"/>
              </p:cNvSpPr>
              <p:nvPr/>
            </p:nvSpPr>
            <p:spPr bwMode="gray">
              <a:xfrm>
                <a:off x="2294" y="1348"/>
                <a:ext cx="1017" cy="91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39" name="Line 469"/>
            <p:cNvSpPr>
              <a:spLocks noChangeShapeType="1"/>
            </p:cNvSpPr>
            <p:nvPr/>
          </p:nvSpPr>
          <p:spPr bwMode="auto">
            <a:xfrm>
              <a:off x="1736391" y="5192464"/>
              <a:ext cx="7916863" cy="0"/>
            </a:xfrm>
            <a:prstGeom prst="line">
              <a:avLst/>
            </a:prstGeom>
            <a:noFill/>
            <a:ln w="12700" cap="rnd">
              <a:solidFill>
                <a:srgbClr val="D3FF5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0" name="Rectangle 470"/>
            <p:cNvSpPr>
              <a:spLocks noChangeArrowheads="1"/>
            </p:cNvSpPr>
            <p:nvPr/>
          </p:nvSpPr>
          <p:spPr bwMode="auto">
            <a:xfrm>
              <a:off x="1736391" y="5192464"/>
              <a:ext cx="7916863" cy="1079500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39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1" name="Line 477"/>
            <p:cNvSpPr>
              <a:spLocks noChangeShapeType="1"/>
            </p:cNvSpPr>
            <p:nvPr/>
          </p:nvSpPr>
          <p:spPr bwMode="auto">
            <a:xfrm>
              <a:off x="3238166" y="2744539"/>
              <a:ext cx="720725" cy="412750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2" name="Oval 478"/>
            <p:cNvSpPr>
              <a:spLocks noChangeArrowheads="1"/>
            </p:cNvSpPr>
            <p:nvPr/>
          </p:nvSpPr>
          <p:spPr bwMode="auto">
            <a:xfrm>
              <a:off x="1528429" y="1393577"/>
              <a:ext cx="1979612" cy="1979612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9999"/>
                  </a:srgbClr>
                </a:gs>
                <a:gs pos="100000">
                  <a:srgbClr val="BBE0E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CC006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43" name="Group 479"/>
            <p:cNvGrpSpPr>
              <a:grpSpLocks/>
            </p:cNvGrpSpPr>
            <p:nvPr/>
          </p:nvGrpSpPr>
          <p:grpSpPr bwMode="auto">
            <a:xfrm>
              <a:off x="1798304" y="1663452"/>
              <a:ext cx="1439862" cy="1439862"/>
              <a:chOff x="2200" y="1298"/>
              <a:chExt cx="1230" cy="1232"/>
            </a:xfrm>
          </p:grpSpPr>
          <p:sp>
            <p:nvSpPr>
              <p:cNvPr id="144" name="Oval 480"/>
              <p:cNvSpPr>
                <a:spLocks noChangeArrowheads="1"/>
              </p:cNvSpPr>
              <p:nvPr/>
            </p:nvSpPr>
            <p:spPr bwMode="gray">
              <a:xfrm>
                <a:off x="2200" y="1298"/>
                <a:ext cx="1230" cy="123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45" name="Oval 481"/>
              <p:cNvSpPr>
                <a:spLocks noChangeArrowheads="1"/>
              </p:cNvSpPr>
              <p:nvPr/>
            </p:nvSpPr>
            <p:spPr bwMode="gray">
              <a:xfrm>
                <a:off x="2215" y="1305"/>
                <a:ext cx="1201" cy="120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46" name="Oval 482"/>
              <p:cNvSpPr>
                <a:spLocks noChangeArrowheads="1"/>
              </p:cNvSpPr>
              <p:nvPr/>
            </p:nvSpPr>
            <p:spPr bwMode="gray">
              <a:xfrm>
                <a:off x="2227" y="1316"/>
                <a:ext cx="1143" cy="112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47" name="Oval 483"/>
              <p:cNvSpPr>
                <a:spLocks noChangeArrowheads="1"/>
              </p:cNvSpPr>
              <p:nvPr/>
            </p:nvSpPr>
            <p:spPr bwMode="gray">
              <a:xfrm>
                <a:off x="2294" y="1348"/>
                <a:ext cx="1017" cy="91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48" name="Line 485"/>
            <p:cNvSpPr>
              <a:spLocks noChangeShapeType="1"/>
            </p:cNvSpPr>
            <p:nvPr/>
          </p:nvSpPr>
          <p:spPr bwMode="auto">
            <a:xfrm>
              <a:off x="7560929" y="3535114"/>
              <a:ext cx="360362" cy="0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0" name="Line 468"/>
            <p:cNvSpPr>
              <a:spLocks noChangeShapeType="1"/>
            </p:cNvSpPr>
            <p:nvPr/>
          </p:nvSpPr>
          <p:spPr bwMode="auto">
            <a:xfrm>
              <a:off x="7703804" y="3536702"/>
              <a:ext cx="0" cy="25939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"/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1" name="Line 473"/>
            <p:cNvSpPr>
              <a:spLocks noChangeShapeType="1"/>
            </p:cNvSpPr>
            <p:nvPr/>
          </p:nvSpPr>
          <p:spPr bwMode="auto">
            <a:xfrm>
              <a:off x="5651166" y="3536702"/>
              <a:ext cx="0" cy="25939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"/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2" name="Line 474"/>
            <p:cNvSpPr>
              <a:spLocks noChangeShapeType="1"/>
            </p:cNvSpPr>
            <p:nvPr/>
          </p:nvSpPr>
          <p:spPr bwMode="auto">
            <a:xfrm>
              <a:off x="3598529" y="2960439"/>
              <a:ext cx="0" cy="317023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"/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3" name="Line 484"/>
            <p:cNvSpPr>
              <a:spLocks noChangeShapeType="1"/>
            </p:cNvSpPr>
            <p:nvPr/>
          </p:nvSpPr>
          <p:spPr bwMode="auto">
            <a:xfrm>
              <a:off x="5508291" y="3535114"/>
              <a:ext cx="360363" cy="0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54" name="Group 493"/>
            <p:cNvGrpSpPr>
              <a:grpSpLocks/>
            </p:cNvGrpSpPr>
            <p:nvPr/>
          </p:nvGrpSpPr>
          <p:grpSpPr bwMode="auto">
            <a:xfrm>
              <a:off x="5994066" y="2814389"/>
              <a:ext cx="1439863" cy="1439863"/>
              <a:chOff x="2200" y="1298"/>
              <a:chExt cx="1230" cy="1232"/>
            </a:xfrm>
          </p:grpSpPr>
          <p:sp>
            <p:nvSpPr>
              <p:cNvPr id="155" name="Oval 494"/>
              <p:cNvSpPr>
                <a:spLocks noChangeArrowheads="1"/>
              </p:cNvSpPr>
              <p:nvPr/>
            </p:nvSpPr>
            <p:spPr bwMode="gray">
              <a:xfrm>
                <a:off x="2200" y="1298"/>
                <a:ext cx="1230" cy="123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56" name="Oval 495"/>
              <p:cNvSpPr>
                <a:spLocks noChangeArrowheads="1"/>
              </p:cNvSpPr>
              <p:nvPr/>
            </p:nvSpPr>
            <p:spPr bwMode="gray">
              <a:xfrm>
                <a:off x="2215" y="1305"/>
                <a:ext cx="1201" cy="120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57" name="Oval 496"/>
              <p:cNvSpPr>
                <a:spLocks noChangeArrowheads="1"/>
              </p:cNvSpPr>
              <p:nvPr/>
            </p:nvSpPr>
            <p:spPr bwMode="gray">
              <a:xfrm>
                <a:off x="2227" y="1316"/>
                <a:ext cx="1143" cy="112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58" name="Oval 497"/>
              <p:cNvSpPr>
                <a:spLocks noChangeArrowheads="1"/>
              </p:cNvSpPr>
              <p:nvPr/>
            </p:nvSpPr>
            <p:spPr bwMode="gray">
              <a:xfrm>
                <a:off x="2294" y="1348"/>
                <a:ext cx="1017" cy="91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mtClean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62" name="AutoShape 505"/>
            <p:cNvSpPr>
              <a:spLocks noChangeArrowheads="1"/>
            </p:cNvSpPr>
            <p:nvPr/>
          </p:nvSpPr>
          <p:spPr bwMode="auto">
            <a:xfrm>
              <a:off x="1684576" y="5326327"/>
              <a:ext cx="1994590" cy="653796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</a:rPr>
                <a:t>First work on </a:t>
              </a:r>
            </a:p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b="1" dirty="0">
                  <a:latin typeface="Arial" panose="020B0604020202020204" pitchFamily="34" charset="0"/>
                  <a:ea typeface="굴림" panose="020B0600000101010101" pitchFamily="50" charset="-127"/>
                </a:rPr>
                <a:t>a</a:t>
              </a: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</a:rPr>
                <a:t> cryptographically</a:t>
              </a:r>
            </a:p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b="1" dirty="0">
                  <a:latin typeface="Arial" panose="020B0604020202020204" pitchFamily="34" charset="0"/>
                  <a:ea typeface="굴림" panose="020B0600000101010101" pitchFamily="50" charset="-127"/>
                </a:rPr>
                <a:t>s</a:t>
              </a: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</a:rPr>
                <a:t>ecured chain of blocks</a:t>
              </a:r>
              <a:endParaRPr lang="ko-KR" altLang="en-US" sz="1200" b="1" dirty="0" smtClean="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67" name="Rectangle 510"/>
            <p:cNvSpPr>
              <a:spLocks noChangeArrowheads="1"/>
            </p:cNvSpPr>
            <p:nvPr/>
          </p:nvSpPr>
          <p:spPr bwMode="auto">
            <a:xfrm>
              <a:off x="4252766" y="3368427"/>
              <a:ext cx="782266" cy="38382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산돌 도로표지판M" pitchFamily="18" charset="-127"/>
                </a:rPr>
                <a:t>2008</a:t>
              </a:r>
            </a:p>
          </p:txBody>
        </p:sp>
        <p:sp>
          <p:nvSpPr>
            <p:cNvPr id="168" name="Rectangle 511"/>
            <p:cNvSpPr>
              <a:spLocks noChangeArrowheads="1"/>
            </p:cNvSpPr>
            <p:nvPr/>
          </p:nvSpPr>
          <p:spPr bwMode="auto">
            <a:xfrm>
              <a:off x="1684004" y="2228851"/>
              <a:ext cx="1641475" cy="35612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산돌 도로표지판M" pitchFamily="18" charset="-127"/>
                </a:rPr>
                <a:t>1991</a:t>
              </a:r>
            </a:p>
          </p:txBody>
        </p:sp>
        <p:sp>
          <p:nvSpPr>
            <p:cNvPr id="169" name="Rectangle 512"/>
            <p:cNvSpPr>
              <a:spLocks noChangeArrowheads="1"/>
            </p:cNvSpPr>
            <p:nvPr/>
          </p:nvSpPr>
          <p:spPr bwMode="auto">
            <a:xfrm>
              <a:off x="6324577" y="3374777"/>
              <a:ext cx="756618" cy="36997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산돌 도로표지판M" pitchFamily="18" charset="-127"/>
                </a:rPr>
                <a:t>2009</a:t>
              </a:r>
            </a:p>
          </p:txBody>
        </p:sp>
        <p:sp>
          <p:nvSpPr>
            <p:cNvPr id="170" name="Rectangle 513"/>
            <p:cNvSpPr>
              <a:spLocks noChangeArrowheads="1"/>
            </p:cNvSpPr>
            <p:nvPr/>
          </p:nvSpPr>
          <p:spPr bwMode="auto">
            <a:xfrm>
              <a:off x="8261667" y="3368427"/>
              <a:ext cx="1014701" cy="38382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산돌 도로표지판M" pitchFamily="18" charset="-127"/>
                </a:rPr>
                <a:t>2014 ~</a:t>
              </a:r>
            </a:p>
          </p:txBody>
        </p:sp>
        <p:sp>
          <p:nvSpPr>
            <p:cNvPr id="174" name="AutoShape 505"/>
            <p:cNvSpPr>
              <a:spLocks noChangeArrowheads="1"/>
            </p:cNvSpPr>
            <p:nvPr/>
          </p:nvSpPr>
          <p:spPr bwMode="auto">
            <a:xfrm>
              <a:off x="3807706" y="5326327"/>
              <a:ext cx="1668678" cy="653796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</a:rPr>
                <a:t>‘Satoshi </a:t>
              </a:r>
              <a:r>
                <a:rPr lang="en-US" altLang="ko-KR" sz="1200" b="1" dirty="0" err="1" smtClean="0">
                  <a:latin typeface="Arial" panose="020B0604020202020204" pitchFamily="34" charset="0"/>
                  <a:ea typeface="굴림" panose="020B0600000101010101" pitchFamily="50" charset="-127"/>
                </a:rPr>
                <a:t>Nakamoto</a:t>
              </a: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</a:rPr>
                <a:t>’</a:t>
              </a:r>
            </a:p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b="1" dirty="0">
                  <a:latin typeface="Arial" panose="020B0604020202020204" pitchFamily="34" charset="0"/>
                  <a:ea typeface="굴림" panose="020B0600000101010101" pitchFamily="50" charset="-127"/>
                </a:rPr>
                <a:t>r</a:t>
              </a: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</a:rPr>
                <a:t>eleased reference</a:t>
              </a:r>
            </a:p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</a:rPr>
                <a:t>implementation</a:t>
              </a:r>
            </a:p>
          </p:txBody>
        </p:sp>
        <p:sp>
          <p:nvSpPr>
            <p:cNvPr id="175" name="AutoShape 505"/>
            <p:cNvSpPr>
              <a:spLocks noChangeArrowheads="1"/>
            </p:cNvSpPr>
            <p:nvPr/>
          </p:nvSpPr>
          <p:spPr bwMode="auto">
            <a:xfrm>
              <a:off x="5961519" y="5326327"/>
              <a:ext cx="1440794" cy="286036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</a:rPr>
                <a:t>Bitcoin launched</a:t>
              </a:r>
            </a:p>
          </p:txBody>
        </p:sp>
        <p:sp>
          <p:nvSpPr>
            <p:cNvPr id="176" name="AutoShape 505"/>
            <p:cNvSpPr>
              <a:spLocks noChangeArrowheads="1"/>
            </p:cNvSpPr>
            <p:nvPr/>
          </p:nvSpPr>
          <p:spPr bwMode="auto">
            <a:xfrm>
              <a:off x="7805738" y="5326327"/>
              <a:ext cx="1861606" cy="286036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</a:rPr>
                <a:t>Start of </a:t>
              </a:r>
              <a:r>
                <a:rPr lang="en-US" altLang="ko-KR" sz="1200" b="1" dirty="0" err="1" smtClean="0">
                  <a:latin typeface="Arial" panose="020B0604020202020204" pitchFamily="34" charset="0"/>
                  <a:ea typeface="굴림" panose="020B0600000101010101" pitchFamily="50" charset="-127"/>
                </a:rPr>
                <a:t>Blockchain</a:t>
              </a: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</a:rPr>
                <a:t> 2.0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86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개념</a:t>
              </a:r>
              <a:endParaRPr lang="ko-KR" altLang="en-US" sz="2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┃블록체인이란</a:t>
              </a:r>
              <a:r>
                <a:rPr lang="en-US" altLang="ko-KR" sz="1400" dirty="0" smtClean="0"/>
                <a:t>?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0912" y="1521946"/>
            <a:ext cx="9383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블록체인</a:t>
            </a:r>
            <a:r>
              <a:rPr lang="ko-KR" altLang="en-US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= </a:t>
            </a:r>
            <a:r>
              <a:rPr lang="ko-KR" altLang="en-US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 </a:t>
            </a:r>
            <a:r>
              <a:rPr lang="en-US" altLang="ko-KR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+ </a:t>
            </a:r>
            <a:r>
              <a:rPr lang="ko-KR" altLang="en-US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체인</a:t>
            </a:r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990" y="2747172"/>
            <a:ext cx="5460914" cy="33758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27" y="3361732"/>
            <a:ext cx="3441170" cy="22941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69" y="5104524"/>
            <a:ext cx="2228071" cy="12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5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개념</a:t>
              </a:r>
              <a:endParaRPr lang="ko-KR" altLang="en-US" sz="2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┃블록체인이란</a:t>
              </a:r>
              <a:r>
                <a:rPr lang="en-US" altLang="ko-KR" sz="1400" dirty="0" smtClean="0"/>
                <a:t>?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51" y="2103475"/>
            <a:ext cx="6957651" cy="347882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8737600" y="577877"/>
            <a:ext cx="1836615" cy="1861486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분산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원장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8653462">
            <a:off x="7573243" y="1979778"/>
            <a:ext cx="1367623" cy="1207477"/>
          </a:xfrm>
          <a:prstGeom prst="rightArrow">
            <a:avLst>
              <a:gd name="adj1" fmla="val 50000"/>
              <a:gd name="adj2" fmla="val 42633"/>
            </a:avLst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개념</a:t>
              </a:r>
              <a:endParaRPr lang="ko-KR" altLang="en-US" sz="2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┃블록체인이란</a:t>
              </a:r>
              <a:r>
                <a:rPr lang="en-US" altLang="ko-KR" sz="1400" dirty="0" smtClean="0"/>
                <a:t>?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0154" y="341547"/>
            <a:ext cx="339969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z="3200" b="1" dirty="0" smtClean="0"/>
              <a:t>분산 원장 기술</a:t>
            </a:r>
            <a:endParaRPr lang="ko-KR" altLang="en-US" sz="3200" b="1" dirty="0"/>
          </a:p>
        </p:txBody>
      </p:sp>
      <p:sp>
        <p:nvSpPr>
          <p:cNvPr id="11" name="오른쪽 화살표 10"/>
          <p:cNvSpPr/>
          <p:nvPr/>
        </p:nvSpPr>
        <p:spPr>
          <a:xfrm>
            <a:off x="4924535" y="3044574"/>
            <a:ext cx="1581774" cy="1266092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678795" y="2569797"/>
            <a:ext cx="2380848" cy="2775199"/>
            <a:chOff x="1678795" y="2569797"/>
            <a:chExt cx="2380848" cy="27751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795" y="2569797"/>
              <a:ext cx="2380848" cy="221564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831726" y="4821776"/>
              <a:ext cx="2074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Ledger</a:t>
              </a:r>
              <a:endPara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39674" y="2201447"/>
            <a:ext cx="3140618" cy="3292749"/>
            <a:chOff x="7339674" y="2201447"/>
            <a:chExt cx="3140618" cy="329274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943" y="2710011"/>
              <a:ext cx="359508" cy="33456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815" y="3679598"/>
              <a:ext cx="359508" cy="33456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943" y="4642772"/>
              <a:ext cx="359508" cy="33456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6211" y="3679598"/>
              <a:ext cx="359508" cy="33456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2"/>
            <a:stretch/>
          </p:blipFill>
          <p:spPr>
            <a:xfrm>
              <a:off x="8672126" y="2201447"/>
              <a:ext cx="469141" cy="50856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2"/>
            <a:stretch/>
          </p:blipFill>
          <p:spPr>
            <a:xfrm>
              <a:off x="10011151" y="3505597"/>
              <a:ext cx="469141" cy="50856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2"/>
            <a:stretch/>
          </p:blipFill>
          <p:spPr>
            <a:xfrm>
              <a:off x="7339674" y="3478725"/>
              <a:ext cx="469141" cy="50856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2"/>
            <a:stretch/>
          </p:blipFill>
          <p:spPr>
            <a:xfrm>
              <a:off x="8672126" y="4985632"/>
              <a:ext cx="469141" cy="50856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405446" y="3548667"/>
              <a:ext cx="984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</a:t>
              </a:r>
              <a:r>
                <a:rPr lang="en-US" altLang="ko-KR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ame ledger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70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개념</a:t>
              </a:r>
              <a:endParaRPr lang="ko-KR" altLang="en-US" sz="2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┃블록체인이란</a:t>
              </a:r>
              <a:r>
                <a:rPr lang="en-US" altLang="ko-KR" sz="1400" dirty="0" smtClean="0"/>
                <a:t>?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/>
          <a:stretch/>
        </p:blipFill>
        <p:spPr>
          <a:xfrm>
            <a:off x="5834793" y="2121877"/>
            <a:ext cx="5900616" cy="403518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70613" y="1381270"/>
            <a:ext cx="3513155" cy="736159"/>
            <a:chOff x="670613" y="1381270"/>
            <a:chExt cx="3513155" cy="73615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13" y="1381270"/>
              <a:ext cx="736159" cy="73615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395049" y="1505600"/>
              <a:ext cx="278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공유 통합 문서</a:t>
              </a:r>
              <a:endPara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92" y="2289115"/>
            <a:ext cx="4602066" cy="34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8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0977" y="193921"/>
            <a:ext cx="4876800" cy="1015663"/>
            <a:chOff x="108614" y="248852"/>
            <a:chExt cx="4876800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08614" y="248852"/>
              <a:ext cx="868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60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76832" y="401976"/>
              <a:ext cx="400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블록체인의</a:t>
              </a:r>
              <a:r>
                <a:rPr lang="ko-KR" altLang="en-US" sz="2400" dirty="0" smtClean="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개념</a:t>
              </a:r>
              <a:endParaRPr lang="ko-KR" altLang="en-US" sz="2400" dirty="0">
                <a:solidFill>
                  <a:srgbClr val="5C738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0782" y="827365"/>
              <a:ext cx="2062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rgbClr val="5C738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sz="1400" dirty="0" smtClean="0"/>
                <a:t>┃블록체인이란</a:t>
              </a:r>
              <a:r>
                <a:rPr lang="en-US" altLang="ko-KR" sz="1400" dirty="0" smtClean="0"/>
                <a:t>?</a:t>
              </a:r>
              <a:endParaRPr lang="ko-KR" altLang="en-US" sz="1400" dirty="0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708855B-E1A5-4423-A67A-B53384625341}" type="slidenum">
              <a:rPr lang="en-GB" altLang="en-US" sz="1300">
                <a:solidFill>
                  <a:schemeClr val="tx1"/>
                </a:solidFill>
                <a:cs typeface="Arial" panose="020B0604020202020204" pitchFamily="34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GB" altLang="en-US" sz="13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4"/>
          <a:stretch/>
        </p:blipFill>
        <p:spPr>
          <a:xfrm>
            <a:off x="2607976" y="1209584"/>
            <a:ext cx="6976048" cy="480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39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724</Words>
  <Application>Microsoft Office PowerPoint</Application>
  <PresentationFormat>와이드스크린</PresentationFormat>
  <Paragraphs>311</Paragraphs>
  <Slides>35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HY견고딕</vt:lpstr>
      <vt:lpstr>굴림</vt:lpstr>
      <vt:lpstr>맑은 고딕</vt:lpstr>
      <vt:lpstr>산돌 도로표지판M</vt:lpstr>
      <vt:lpstr>Arial</vt:lpstr>
      <vt:lpstr>Calibri</vt:lpstr>
      <vt:lpstr>Office 테마</vt:lpstr>
      <vt:lpstr>Office Theme</vt:lpstr>
      <vt:lpstr>1_Office 테마</vt:lpstr>
      <vt:lpstr>블록체인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장점</vt:lpstr>
      <vt:lpstr>장점</vt:lpstr>
      <vt:lpstr>단점</vt:lpstr>
      <vt:lpstr>PowerPoint 프레젠테이션</vt:lpstr>
      <vt:lpstr>블록체인 네트워크에 대한 공격</vt:lpstr>
      <vt:lpstr>더블 스펜딩</vt:lpstr>
      <vt:lpstr>피니 어택</vt:lpstr>
      <vt:lpstr>레이스 어택</vt:lpstr>
      <vt:lpstr>51% 어택</vt:lpstr>
      <vt:lpstr>더블 스탠딩을 막는 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127</cp:revision>
  <dcterms:created xsi:type="dcterms:W3CDTF">2018-04-15T06:46:29Z</dcterms:created>
  <dcterms:modified xsi:type="dcterms:W3CDTF">2018-04-17T18:56:06Z</dcterms:modified>
</cp:coreProperties>
</file>